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2"/>
  </p:notesMasterIdLst>
  <p:sldIdLst>
    <p:sldId id="256" r:id="rId2"/>
    <p:sldId id="258" r:id="rId3"/>
    <p:sldId id="266" r:id="rId4"/>
    <p:sldId id="273" r:id="rId5"/>
    <p:sldId id="260" r:id="rId6"/>
    <p:sldId id="259" r:id="rId7"/>
    <p:sldId id="271" r:id="rId8"/>
    <p:sldId id="269" r:id="rId9"/>
    <p:sldId id="265" r:id="rId10"/>
    <p:sldId id="277" r:id="rId11"/>
  </p:sldIdLst>
  <p:sldSz cx="9144000" cy="5143500" type="screen16x9"/>
  <p:notesSz cx="6858000" cy="9144000"/>
  <p:embeddedFontLs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Nunito Light" pitchFamily="2" charset="0"/>
      <p:regular r:id="rId17"/>
      <p:italic r:id="rId18"/>
    </p:embeddedFont>
    <p:embeddedFont>
      <p:font typeface="Prata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488C5E-2339-4832-AE4F-2E146810039E}">
  <a:tblStyle styleId="{A4488C5E-2339-4832-AE4F-2E14681003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0F9639D-6F44-493E-95E0-51FEA0D7291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6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4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806679767e_0_24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806679767e_0_24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80bbc43f9f_0_1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80bbc43f9f_0_1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04a31f363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04a31f363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125d80b419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125d80b419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806679767e_0_7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806679767e_0_7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ff18b49f31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ff18b49f31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e3e3d52f1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e3e3d52f1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179050"/>
            <a:ext cx="4237800" cy="20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3554950"/>
            <a:ext cx="4237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546700" y="-9525"/>
            <a:ext cx="3597300" cy="5162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" name="Google Shape;13;p2"/>
          <p:cNvGrpSpPr/>
          <p:nvPr/>
        </p:nvGrpSpPr>
        <p:grpSpPr>
          <a:xfrm>
            <a:off x="-401323" y="-888975"/>
            <a:ext cx="5858180" cy="6386650"/>
            <a:chOff x="-401323" y="-888975"/>
            <a:chExt cx="5858180" cy="6386650"/>
          </a:xfrm>
        </p:grpSpPr>
        <p:pic>
          <p:nvPicPr>
            <p:cNvPr id="14" name="Google Shape;14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94335">
              <a:off x="-208432" y="16297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146728" y="183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99363">
              <a:off x="2624642" y="461777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037278">
              <a:off x="3939125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38250" y="-8889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 hasCustomPrompt="1"/>
          </p:nvPr>
        </p:nvSpPr>
        <p:spPr>
          <a:xfrm>
            <a:off x="2211803" y="1327550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3" hasCustomPrompt="1"/>
          </p:nvPr>
        </p:nvSpPr>
        <p:spPr>
          <a:xfrm>
            <a:off x="6070149" y="1327550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4" hasCustomPrompt="1"/>
          </p:nvPr>
        </p:nvSpPr>
        <p:spPr>
          <a:xfrm>
            <a:off x="2211803" y="2484034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5" hasCustomPrompt="1"/>
          </p:nvPr>
        </p:nvSpPr>
        <p:spPr>
          <a:xfrm>
            <a:off x="6070149" y="2484011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6" hasCustomPrompt="1"/>
          </p:nvPr>
        </p:nvSpPr>
        <p:spPr>
          <a:xfrm>
            <a:off x="2211803" y="3640575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7" hasCustomPrompt="1"/>
          </p:nvPr>
        </p:nvSpPr>
        <p:spPr>
          <a:xfrm>
            <a:off x="6070149" y="3640874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720059" y="1803433"/>
            <a:ext cx="38322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1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720059" y="2959981"/>
            <a:ext cx="38322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1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9"/>
          </p:nvPr>
        </p:nvSpPr>
        <p:spPr>
          <a:xfrm>
            <a:off x="720059" y="4116528"/>
            <a:ext cx="38322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1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3"/>
          </p:nvPr>
        </p:nvSpPr>
        <p:spPr>
          <a:xfrm>
            <a:off x="4591741" y="1803523"/>
            <a:ext cx="38322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1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4"/>
          </p:nvPr>
        </p:nvSpPr>
        <p:spPr>
          <a:xfrm>
            <a:off x="4591741" y="2959996"/>
            <a:ext cx="38322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1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5"/>
          </p:nvPr>
        </p:nvSpPr>
        <p:spPr>
          <a:xfrm>
            <a:off x="4591741" y="4116800"/>
            <a:ext cx="38322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1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sz="2000" b="1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grpSp>
        <p:nvGrpSpPr>
          <p:cNvPr id="113" name="Google Shape;113;p13"/>
          <p:cNvGrpSpPr/>
          <p:nvPr/>
        </p:nvGrpSpPr>
        <p:grpSpPr>
          <a:xfrm>
            <a:off x="-390525" y="2834300"/>
            <a:ext cx="1666875" cy="2571913"/>
            <a:chOff x="-390525" y="2834300"/>
            <a:chExt cx="1666875" cy="2571913"/>
          </a:xfrm>
        </p:grpSpPr>
        <p:pic>
          <p:nvPicPr>
            <p:cNvPr id="114" name="Google Shape;114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90525" y="3982238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3"/>
            <p:cNvPicPr preferRelativeResize="0"/>
            <p:nvPr/>
          </p:nvPicPr>
          <p:blipFill rotWithShape="1">
            <a:blip r:embed="rId4">
              <a:alphaModFix/>
            </a:blip>
            <a:srcRect t="19" b="19"/>
            <a:stretch/>
          </p:blipFill>
          <p:spPr>
            <a:xfrm rot="-1320648">
              <a:off x="-71722" y="2910726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4599700" y="1307650"/>
            <a:ext cx="3829200" cy="9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4599700" y="535000"/>
            <a:ext cx="3829200" cy="6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>
            <a:spLocks noGrp="1"/>
          </p:cNvSpPr>
          <p:nvPr>
            <p:ph type="pic" idx="2"/>
          </p:nvPr>
        </p:nvSpPr>
        <p:spPr>
          <a:xfrm>
            <a:off x="-6100" y="-3200"/>
            <a:ext cx="4119900" cy="26796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15"/>
          <p:cNvSpPr>
            <a:spLocks noGrp="1"/>
          </p:cNvSpPr>
          <p:nvPr>
            <p:ph type="pic" idx="3"/>
          </p:nvPr>
        </p:nvSpPr>
        <p:spPr>
          <a:xfrm>
            <a:off x="4191000" y="2746300"/>
            <a:ext cx="4953000" cy="23940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15"/>
          <p:cNvSpPr>
            <a:spLocks noGrp="1"/>
          </p:cNvSpPr>
          <p:nvPr>
            <p:ph type="pic" idx="4"/>
          </p:nvPr>
        </p:nvSpPr>
        <p:spPr>
          <a:xfrm>
            <a:off x="0" y="2749525"/>
            <a:ext cx="4119900" cy="2394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9" name="Google Shape;129;p15"/>
          <p:cNvGrpSpPr/>
          <p:nvPr/>
        </p:nvGrpSpPr>
        <p:grpSpPr>
          <a:xfrm>
            <a:off x="7457576" y="-976813"/>
            <a:ext cx="1942651" cy="3143602"/>
            <a:chOff x="7457576" y="-976813"/>
            <a:chExt cx="1942651" cy="3143602"/>
          </a:xfrm>
        </p:grpSpPr>
        <p:pic>
          <p:nvPicPr>
            <p:cNvPr id="130" name="Google Shape;130;p15"/>
            <p:cNvPicPr preferRelativeResize="0"/>
            <p:nvPr/>
          </p:nvPicPr>
          <p:blipFill rotWithShape="1">
            <a:blip r:embed="rId3">
              <a:alphaModFix/>
            </a:blip>
            <a:srcRect t="19" b="19"/>
            <a:stretch/>
          </p:blipFill>
          <p:spPr>
            <a:xfrm rot="-1320648">
              <a:off x="8762253" y="1436638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8100004">
              <a:off x="7907726" y="-857974"/>
              <a:ext cx="1042351" cy="17049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1"/>
          </p:nvPr>
        </p:nvSpPr>
        <p:spPr>
          <a:xfrm>
            <a:off x="5898088" y="1985125"/>
            <a:ext cx="2530800" cy="45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1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3309061" y="1985125"/>
            <a:ext cx="2530800" cy="45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1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3"/>
          </p:nvPr>
        </p:nvSpPr>
        <p:spPr>
          <a:xfrm>
            <a:off x="720000" y="1985123"/>
            <a:ext cx="2530800" cy="45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18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4"/>
          </p:nvPr>
        </p:nvSpPr>
        <p:spPr>
          <a:xfrm>
            <a:off x="5898088" y="1172725"/>
            <a:ext cx="2530800" cy="8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5"/>
          </p:nvPr>
        </p:nvSpPr>
        <p:spPr>
          <a:xfrm>
            <a:off x="3309044" y="1172950"/>
            <a:ext cx="2530800" cy="8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6"/>
          </p:nvPr>
        </p:nvSpPr>
        <p:spPr>
          <a:xfrm>
            <a:off x="720000" y="1172800"/>
            <a:ext cx="2530800" cy="8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54" name="Google Shape;154;p17"/>
          <p:cNvGrpSpPr/>
          <p:nvPr/>
        </p:nvGrpSpPr>
        <p:grpSpPr>
          <a:xfrm>
            <a:off x="7343042" y="-351587"/>
            <a:ext cx="1826833" cy="1603188"/>
            <a:chOff x="7343042" y="-351587"/>
            <a:chExt cx="1826833" cy="1603188"/>
          </a:xfrm>
        </p:grpSpPr>
        <p:pic>
          <p:nvPicPr>
            <p:cNvPr id="155" name="Google Shape;155;p17"/>
            <p:cNvPicPr preferRelativeResize="0"/>
            <p:nvPr/>
          </p:nvPicPr>
          <p:blipFill rotWithShape="1">
            <a:blip r:embed="rId3">
              <a:alphaModFix/>
            </a:blip>
            <a:srcRect l="59" r="49"/>
            <a:stretch/>
          </p:blipFill>
          <p:spPr>
            <a:xfrm rot="-33">
              <a:off x="7343042" y="-351579"/>
              <a:ext cx="1635291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320648">
              <a:off x="8531903" y="52145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p17"/>
          <p:cNvSpPr>
            <a:spLocks noGrp="1"/>
          </p:cNvSpPr>
          <p:nvPr>
            <p:ph type="pic" idx="7"/>
          </p:nvPr>
        </p:nvSpPr>
        <p:spPr>
          <a:xfrm>
            <a:off x="7200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7"/>
          <p:cNvSpPr>
            <a:spLocks noGrp="1"/>
          </p:cNvSpPr>
          <p:nvPr>
            <p:ph type="pic" idx="8"/>
          </p:nvPr>
        </p:nvSpPr>
        <p:spPr>
          <a:xfrm>
            <a:off x="33066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17"/>
          <p:cNvSpPr>
            <a:spLocks noGrp="1"/>
          </p:cNvSpPr>
          <p:nvPr>
            <p:ph type="pic" idx="9"/>
          </p:nvPr>
        </p:nvSpPr>
        <p:spPr>
          <a:xfrm>
            <a:off x="58932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 txBox="1">
            <a:spLocks noGrp="1"/>
          </p:cNvSpPr>
          <p:nvPr>
            <p:ph type="title" hasCustomPrompt="1"/>
          </p:nvPr>
        </p:nvSpPr>
        <p:spPr>
          <a:xfrm>
            <a:off x="796525" y="1921751"/>
            <a:ext cx="2415300" cy="7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1"/>
          </p:nvPr>
        </p:nvSpPr>
        <p:spPr>
          <a:xfrm>
            <a:off x="796525" y="2630351"/>
            <a:ext cx="2415300" cy="8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title" idx="2" hasCustomPrompt="1"/>
          </p:nvPr>
        </p:nvSpPr>
        <p:spPr>
          <a:xfrm>
            <a:off x="3364311" y="3076100"/>
            <a:ext cx="2415300" cy="7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00" name="Google Shape;200;p20"/>
          <p:cNvSpPr txBox="1">
            <a:spLocks noGrp="1"/>
          </p:cNvSpPr>
          <p:nvPr>
            <p:ph type="subTitle" idx="3"/>
          </p:nvPr>
        </p:nvSpPr>
        <p:spPr>
          <a:xfrm>
            <a:off x="3364311" y="3784701"/>
            <a:ext cx="2415300" cy="8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title" idx="4" hasCustomPrompt="1"/>
          </p:nvPr>
        </p:nvSpPr>
        <p:spPr>
          <a:xfrm>
            <a:off x="5932097" y="1921750"/>
            <a:ext cx="2415300" cy="7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02" name="Google Shape;202;p20"/>
          <p:cNvSpPr txBox="1">
            <a:spLocks noGrp="1"/>
          </p:cNvSpPr>
          <p:nvPr>
            <p:ph type="subTitle" idx="5"/>
          </p:nvPr>
        </p:nvSpPr>
        <p:spPr>
          <a:xfrm>
            <a:off x="5932097" y="2630350"/>
            <a:ext cx="2415300" cy="8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4" name="Google Shape;204;p20"/>
          <p:cNvGrpSpPr/>
          <p:nvPr/>
        </p:nvGrpSpPr>
        <p:grpSpPr>
          <a:xfrm>
            <a:off x="7171800" y="2324100"/>
            <a:ext cx="2710008" cy="3332026"/>
            <a:chOff x="7171800" y="2324100"/>
            <a:chExt cx="2710008" cy="3332026"/>
          </a:xfrm>
        </p:grpSpPr>
        <p:pic>
          <p:nvPicPr>
            <p:cNvPr id="205" name="Google Shape;20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8248650" y="4528491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94335">
              <a:off x="8674368" y="237552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7274803" y="4684925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" name="Google Shape;208;p20"/>
          <p:cNvSpPr>
            <a:spLocks noGrp="1"/>
          </p:cNvSpPr>
          <p:nvPr>
            <p:ph type="pic" idx="7"/>
          </p:nvPr>
        </p:nvSpPr>
        <p:spPr>
          <a:xfrm>
            <a:off x="3364300" y="1283050"/>
            <a:ext cx="2415300" cy="1571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22"/>
          <p:cNvGrpSpPr/>
          <p:nvPr/>
        </p:nvGrpSpPr>
        <p:grpSpPr>
          <a:xfrm>
            <a:off x="7322345" y="1659850"/>
            <a:ext cx="2166231" cy="4266146"/>
            <a:chOff x="7322345" y="1659850"/>
            <a:chExt cx="2166231" cy="4266146"/>
          </a:xfrm>
        </p:grpSpPr>
        <p:pic>
          <p:nvPicPr>
            <p:cNvPr id="224" name="Google Shape;224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94335">
              <a:off x="8726018" y="2730953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2"/>
            <p:cNvPicPr preferRelativeResize="0"/>
            <p:nvPr/>
          </p:nvPicPr>
          <p:blipFill rotWithShape="1">
            <a:blip r:embed="rId4">
              <a:alphaModFix/>
            </a:blip>
            <a:srcRect t="19" b="19"/>
            <a:stretch/>
          </p:blipFill>
          <p:spPr>
            <a:xfrm rot="-1320648">
              <a:off x="8783928" y="1736276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7037278">
              <a:off x="7797725" y="4219499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3"/>
          <p:cNvGrpSpPr/>
          <p:nvPr/>
        </p:nvGrpSpPr>
        <p:grpSpPr>
          <a:xfrm>
            <a:off x="-564775" y="-438687"/>
            <a:ext cx="2886088" cy="5720188"/>
            <a:chOff x="-564775" y="-438687"/>
            <a:chExt cx="2886088" cy="5720188"/>
          </a:xfrm>
        </p:grpSpPr>
        <p:pic>
          <p:nvPicPr>
            <p:cNvPr id="230" name="Google Shape;23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99363">
              <a:off x="633917" y="-302491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564775" y="3551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4"/>
          <p:cNvGrpSpPr/>
          <p:nvPr/>
        </p:nvGrpSpPr>
        <p:grpSpPr>
          <a:xfrm>
            <a:off x="-642827" y="-361374"/>
            <a:ext cx="10078127" cy="5727115"/>
            <a:chOff x="-642827" y="-361374"/>
            <a:chExt cx="10078127" cy="5727115"/>
          </a:xfrm>
        </p:grpSpPr>
        <p:pic>
          <p:nvPicPr>
            <p:cNvPr id="236" name="Google Shape;236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888884">
              <a:off x="-442175" y="1648824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7487" y="4608490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658824">
              <a:off x="8647269" y="1969479"/>
              <a:ext cx="569668" cy="1435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4"/>
            <p:cNvPicPr preferRelativeResize="0"/>
            <p:nvPr/>
          </p:nvPicPr>
          <p:blipFill rotWithShape="1">
            <a:blip r:embed="rId6">
              <a:alphaModFix/>
            </a:blip>
            <a:srcRect l="59" r="49"/>
            <a:stretch/>
          </p:blipFill>
          <p:spPr>
            <a:xfrm rot="-599362">
              <a:off x="3500942" y="-2251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15100" y="2995237"/>
            <a:ext cx="44388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2389550" y="1445363"/>
            <a:ext cx="1089900" cy="93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>
            <a:spLocks noGrp="1"/>
          </p:cNvSpPr>
          <p:nvPr>
            <p:ph type="pic" idx="3"/>
          </p:nvPr>
        </p:nvSpPr>
        <p:spPr>
          <a:xfrm>
            <a:off x="5528600" y="0"/>
            <a:ext cx="3615300" cy="5155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" name="Google Shape;25;p3"/>
          <p:cNvGrpSpPr/>
          <p:nvPr/>
        </p:nvGrpSpPr>
        <p:grpSpPr>
          <a:xfrm>
            <a:off x="-584702" y="-283510"/>
            <a:ext cx="4734576" cy="5765146"/>
            <a:chOff x="-584702" y="-283510"/>
            <a:chExt cx="4734576" cy="5765146"/>
          </a:xfrm>
        </p:grpSpPr>
        <p:pic>
          <p:nvPicPr>
            <p:cNvPr id="26" name="Google Shape;26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95425" y="-283510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4344098">
              <a:off x="2908942" y="4275303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534401">
              <a:off x="-87847" y="1736176"/>
              <a:ext cx="534969" cy="65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 rotWithShape="1">
            <a:blip r:embed="rId6">
              <a:alphaModFix/>
            </a:blip>
            <a:srcRect l="59" r="49"/>
            <a:stretch/>
          </p:blipFill>
          <p:spPr>
            <a:xfrm rot="-599362">
              <a:off x="-318583" y="-863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888884">
              <a:off x="-384050" y="3573574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2" name="Google Shape;52;p6"/>
          <p:cNvGrpSpPr/>
          <p:nvPr/>
        </p:nvGrpSpPr>
        <p:grpSpPr>
          <a:xfrm>
            <a:off x="-946875" y="-822749"/>
            <a:ext cx="3280507" cy="2318688"/>
            <a:chOff x="-946875" y="-822749"/>
            <a:chExt cx="3280507" cy="2318688"/>
          </a:xfrm>
        </p:grpSpPr>
        <p:pic>
          <p:nvPicPr>
            <p:cNvPr id="53" name="Google Shape;53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037278">
              <a:off x="815900" y="-821226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946875" y="71963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3749472" y="1054925"/>
            <a:ext cx="395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3749475" y="2025175"/>
            <a:ext cx="3956400" cy="20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>
            <a:spLocks noGrp="1"/>
          </p:cNvSpPr>
          <p:nvPr>
            <p:ph type="pic" idx="2"/>
          </p:nvPr>
        </p:nvSpPr>
        <p:spPr>
          <a:xfrm>
            <a:off x="0" y="0"/>
            <a:ext cx="35244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0" name="Google Shape;60;p7"/>
          <p:cNvGrpSpPr/>
          <p:nvPr/>
        </p:nvGrpSpPr>
        <p:grpSpPr>
          <a:xfrm>
            <a:off x="7792238" y="2593306"/>
            <a:ext cx="1739499" cy="2783220"/>
            <a:chOff x="7792238" y="2593306"/>
            <a:chExt cx="1739499" cy="2783220"/>
          </a:xfrm>
        </p:grpSpPr>
        <p:pic>
          <p:nvPicPr>
            <p:cNvPr id="61" name="Google Shape;61;p7"/>
            <p:cNvPicPr preferRelativeResize="0"/>
            <p:nvPr/>
          </p:nvPicPr>
          <p:blipFill rotWithShape="1">
            <a:blip r:embed="rId3">
              <a:alphaModFix/>
            </a:blip>
            <a:srcRect l="59" r="49"/>
            <a:stretch/>
          </p:blipFill>
          <p:spPr>
            <a:xfrm rot="-599362">
              <a:off x="7844342" y="449662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4465731">
              <a:off x="8082900" y="306501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8"/>
          <p:cNvGrpSpPr/>
          <p:nvPr/>
        </p:nvGrpSpPr>
        <p:grpSpPr>
          <a:xfrm>
            <a:off x="-373984" y="-888975"/>
            <a:ext cx="9862560" cy="6386650"/>
            <a:chOff x="-373984" y="-888975"/>
            <a:chExt cx="9862560" cy="6386650"/>
          </a:xfrm>
        </p:grpSpPr>
        <p:pic>
          <p:nvPicPr>
            <p:cNvPr id="66" name="Google Shape;6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94335">
              <a:off x="8726018" y="31214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146728" y="183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99363">
              <a:off x="2624642" y="461777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037278">
              <a:off x="7053800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48125" y="-8889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9"/>
          <p:cNvGrpSpPr/>
          <p:nvPr/>
        </p:nvGrpSpPr>
        <p:grpSpPr>
          <a:xfrm>
            <a:off x="-566013" y="-794174"/>
            <a:ext cx="10476396" cy="6344628"/>
            <a:chOff x="-566013" y="-794174"/>
            <a:chExt cx="10476396" cy="6344628"/>
          </a:xfrm>
        </p:grpSpPr>
        <p:pic>
          <p:nvPicPr>
            <p:cNvPr id="76" name="Google Shape;7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8277225" y="2193128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432877">
              <a:off x="6039968" y="4359728"/>
              <a:ext cx="569667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-215222" y="143845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99363">
              <a:off x="2053142" y="-312016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037278">
              <a:off x="7053800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566013" y="41264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1805400" y="4173975"/>
            <a:ext cx="5533200" cy="434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994375"/>
            <a:ext cx="6576000" cy="11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1284000" y="2410320"/>
            <a:ext cx="6576000" cy="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11"/>
          <p:cNvSpPr>
            <a:spLocks noGrp="1"/>
          </p:cNvSpPr>
          <p:nvPr>
            <p:ph type="pic" idx="2"/>
          </p:nvPr>
        </p:nvSpPr>
        <p:spPr>
          <a:xfrm>
            <a:off x="1" y="3162775"/>
            <a:ext cx="9144000" cy="1980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2" name="Google Shape;92;p11"/>
          <p:cNvGrpSpPr/>
          <p:nvPr/>
        </p:nvGrpSpPr>
        <p:grpSpPr>
          <a:xfrm>
            <a:off x="-642827" y="-361374"/>
            <a:ext cx="9973935" cy="2362770"/>
            <a:chOff x="-642827" y="-361374"/>
            <a:chExt cx="9973935" cy="2362770"/>
          </a:xfrm>
        </p:grpSpPr>
        <p:pic>
          <p:nvPicPr>
            <p:cNvPr id="93" name="Google Shape;93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888884">
              <a:off x="-442175" y="191499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51937" y="-312485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8702113">
              <a:off x="8401494" y="120229"/>
              <a:ext cx="569667" cy="1435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1"/>
            <p:cNvPicPr preferRelativeResize="0"/>
            <p:nvPr/>
          </p:nvPicPr>
          <p:blipFill rotWithShape="1">
            <a:blip r:embed="rId6">
              <a:alphaModFix/>
            </a:blip>
            <a:srcRect l="59" r="49"/>
            <a:stretch/>
          </p:blipFill>
          <p:spPr>
            <a:xfrm rot="-599362">
              <a:off x="1691192" y="-2251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3" r:id="rId12"/>
    <p:sldLayoutId id="2147483666" r:id="rId13"/>
    <p:sldLayoutId id="2147483668" r:id="rId14"/>
    <p:sldLayoutId id="2147483669" r:id="rId15"/>
    <p:sldLayoutId id="2147483670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ista.com/outlook/emo/online-food-delivery/switzerland" TargetMode="External"/><Relationship Id="rId3" Type="http://schemas.openxmlformats.org/officeDocument/2006/relationships/hyperlink" Target="https://www.s-ge.com/en/system/files?file=event/downloads/Presentazioni%20Foodtech%20Ecosistema%20Svizzera-Italia%2018.06.2024%20-%20Parte%202_0.pdf&amp;ct" TargetMode="External"/><Relationship Id="rId7" Type="http://schemas.openxmlformats.org/officeDocument/2006/relationships/hyperlink" Target="https://www.businessinsider.com/nvidia-brands-using-ai-boost-marketing-delta-unilever-mars-2025-3" TargetMode="External"/><Relationship Id="rId12" Type="http://schemas.openxmlformats.org/officeDocument/2006/relationships/hyperlink" Target="https://www.swissinfo.ch/eng/banking-fintech/nearly-chf-15-billion-generated-by-e-commerce-in-2024/8900418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linkedin.com/pulse/swiss-consumers-go-digital-retailers-must-follow-want-michael-grampp/" TargetMode="External"/><Relationship Id="rId11" Type="http://schemas.openxmlformats.org/officeDocument/2006/relationships/hyperlink" Target="https://dagora.ch/insight/the-swiss-conundrum-exploring-the-dichotomy-of-online-and-in-store-food-shopping/" TargetMode="External"/><Relationship Id="rId5" Type="http://schemas.openxmlformats.org/officeDocument/2006/relationships/hyperlink" Target="https://www.statista.com/statistics/1476997/e-commerce-food-non-food-share-switzerland/" TargetMode="External"/><Relationship Id="rId10" Type="http://schemas.openxmlformats.org/officeDocument/2006/relationships/hyperlink" Target="https://www.forbes.com/councils/forbestechcouncil/2024/03/21/how-ai-is-transforming-the-marketing-industry/" TargetMode="External"/><Relationship Id="rId4" Type="http://schemas.openxmlformats.org/officeDocument/2006/relationships/hyperlink" Target="https://ecommercedb.com/markets/ch/frozen-food" TargetMode="External"/><Relationship Id="rId9" Type="http://schemas.openxmlformats.org/officeDocument/2006/relationships/hyperlink" Target="https://www.markt-kom.com/en/digital/commerce/online-vs-offline-so-kauft-die-schweizer-bvoelkerung-ei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all.alphacoders.com/big.php?i=81871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googletechstory.com/ai-in-food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eotodaymagazine.com/2021/07/6-ways-to-increase-your-online-presence/" TargetMode="External"/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igitalhp.com/this-is-why-personalization-is-more-important-than-ever-before/" TargetMode="External"/><Relationship Id="rId5" Type="http://schemas.openxmlformats.org/officeDocument/2006/relationships/image" Target="../media/image18.jpg"/><Relationship Id="rId10" Type="http://schemas.openxmlformats.org/officeDocument/2006/relationships/hyperlink" Target="https://contentjourney.com/editing-tips/" TargetMode="External"/><Relationship Id="rId4" Type="http://schemas.openxmlformats.org/officeDocument/2006/relationships/hyperlink" Target="https://www.clicdata.com/blog/transform-data-into-actionable-insights/" TargetMode="External"/><Relationship Id="rId9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28"/>
          <p:cNvCxnSpPr/>
          <p:nvPr/>
        </p:nvCxnSpPr>
        <p:spPr>
          <a:xfrm>
            <a:off x="-145125" y="3368050"/>
            <a:ext cx="6173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1" name="Google Shape;251;p28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2250" b="2250"/>
          <a:stretch/>
        </p:blipFill>
        <p:spPr>
          <a:xfrm>
            <a:off x="5546700" y="-9525"/>
            <a:ext cx="3597300" cy="5162548"/>
          </a:xfrm>
          <a:prstGeom prst="rect">
            <a:avLst/>
          </a:prstGeom>
        </p:spPr>
      </p:pic>
      <p:sp>
        <p:nvSpPr>
          <p:cNvPr id="252" name="Google Shape;252;p28"/>
          <p:cNvSpPr txBox="1">
            <a:spLocks noGrp="1"/>
          </p:cNvSpPr>
          <p:nvPr>
            <p:ph type="ctrTitle"/>
          </p:nvPr>
        </p:nvSpPr>
        <p:spPr>
          <a:xfrm>
            <a:off x="715100" y="1179050"/>
            <a:ext cx="4237800" cy="20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 dirty="0"/>
              <a:t>AI in Food Industry</a:t>
            </a:r>
            <a:endParaRPr sz="4800" dirty="0"/>
          </a:p>
        </p:txBody>
      </p:sp>
      <p:sp>
        <p:nvSpPr>
          <p:cNvPr id="253" name="Google Shape;253;p28"/>
          <p:cNvSpPr txBox="1">
            <a:spLocks noGrp="1"/>
          </p:cNvSpPr>
          <p:nvPr>
            <p:ph type="subTitle" idx="1"/>
          </p:nvPr>
        </p:nvSpPr>
        <p:spPr>
          <a:xfrm>
            <a:off x="715100" y="3416684"/>
            <a:ext cx="4237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i="1" dirty="0" err="1"/>
              <a:t>Presented</a:t>
            </a:r>
            <a:r>
              <a:rPr lang="fr-CH" sz="1100" i="1" dirty="0"/>
              <a:t> by C. Bethmann, R. </a:t>
            </a:r>
            <a:r>
              <a:rPr lang="fr-CH" sz="1100" i="1" dirty="0" err="1"/>
              <a:t>Dhamala</a:t>
            </a:r>
            <a:r>
              <a:rPr lang="fr-CH" sz="1100" i="1" dirty="0"/>
              <a:t>, M. Dose, S. </a:t>
            </a:r>
            <a:r>
              <a:rPr lang="fr-CH" sz="1100" i="1" dirty="0" err="1"/>
              <a:t>Matthey</a:t>
            </a:r>
            <a:r>
              <a:rPr lang="fr-CH" sz="1100" i="1" dirty="0"/>
              <a:t>-de-l'Endroit, A. </a:t>
            </a:r>
            <a:r>
              <a:rPr lang="fr-CH" sz="1100" i="1" dirty="0" err="1"/>
              <a:t>Ostroverkh</a:t>
            </a:r>
            <a:r>
              <a:rPr lang="fr-CH" sz="1100" i="1" dirty="0"/>
              <a:t>, I. Selmani, A. </a:t>
            </a:r>
            <a:r>
              <a:rPr lang="fr-CH" sz="1100" i="1" dirty="0" err="1"/>
              <a:t>Zhenis</a:t>
            </a:r>
            <a:endParaRPr lang="fr-CH" sz="1100" i="1" dirty="0"/>
          </a:p>
        </p:txBody>
      </p:sp>
      <p:sp>
        <p:nvSpPr>
          <p:cNvPr id="2" name="Google Shape;253;p28">
            <a:extLst>
              <a:ext uri="{FF2B5EF4-FFF2-40B4-BE49-F238E27FC236}">
                <a16:creationId xmlns:a16="http://schemas.microsoft.com/office/drawing/2014/main" id="{7AF6E3FF-8EFA-881E-E822-539D4267ADC4}"/>
              </a:ext>
            </a:extLst>
          </p:cNvPr>
          <p:cNvSpPr txBox="1">
            <a:spLocks/>
          </p:cNvSpPr>
          <p:nvPr/>
        </p:nvSpPr>
        <p:spPr>
          <a:xfrm>
            <a:off x="5546700" y="5"/>
            <a:ext cx="3597300" cy="490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fr-CH" sz="1100" dirty="0">
                <a:solidFill>
                  <a:schemeClr val="bg1"/>
                </a:solidFill>
              </a:rPr>
              <a:t>AI in Business &amp; Society – S401007CR – Prof. RAISCH</a:t>
            </a:r>
          </a:p>
          <a:p>
            <a:pPr marL="0" indent="0" algn="ctr"/>
            <a:r>
              <a:rPr lang="fr-CH" sz="1100" dirty="0">
                <a:solidFill>
                  <a:schemeClr val="bg1"/>
                </a:solidFill>
              </a:rPr>
              <a:t>Mrs. Delmotte, Mr. </a:t>
            </a:r>
            <a:r>
              <a:rPr lang="fr-CH" sz="1100" dirty="0" err="1">
                <a:solidFill>
                  <a:schemeClr val="bg1"/>
                </a:solidFill>
              </a:rPr>
              <a:t>Rönck</a:t>
            </a:r>
            <a:r>
              <a:rPr lang="fr-CH" sz="1100" dirty="0">
                <a:solidFill>
                  <a:schemeClr val="bg1"/>
                </a:solidFill>
              </a:rPr>
              <a:t> &amp; Mr. </a:t>
            </a:r>
            <a:r>
              <a:rPr lang="fr-CH" sz="1100" dirty="0" err="1">
                <a:solidFill>
                  <a:schemeClr val="bg1"/>
                </a:solidFill>
              </a:rPr>
              <a:t>Hillebrand</a:t>
            </a:r>
            <a:endParaRPr lang="fr-CH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/>
      <p:bldP spid="25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9"/>
          <p:cNvSpPr txBox="1">
            <a:spLocks noGrp="1"/>
          </p:cNvSpPr>
          <p:nvPr>
            <p:ph type="title"/>
          </p:nvPr>
        </p:nvSpPr>
        <p:spPr>
          <a:xfrm>
            <a:off x="720000" y="3023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674" name="Google Shape;674;p49"/>
          <p:cNvSpPr txBox="1"/>
          <p:nvPr/>
        </p:nvSpPr>
        <p:spPr>
          <a:xfrm>
            <a:off x="758994" y="1035566"/>
            <a:ext cx="7626012" cy="404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De, A. (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n.d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.). THE NUMBERS OF THE FOOD AND RETAIL SECTOR IN SWITZERLAND. 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https://www.s-ge.com/en/system/files?file=event/downloads/Presentazioni%20Foodtech%20Ecosistema%20Svizzera-Italia%2018.06.2024%20-%20Parte%202_0.pdf&amp;ct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ECDB. (2024).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eCommerce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Market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Analytics: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Frozen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Food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eCommerce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Switzerland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Ecommercedb.com. 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https://ecommercedb.com/markets/ch/frozen-food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Food and non-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food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products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e-commerce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Switzerland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|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Statista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(2023).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Statista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https://www.statista.com/statistics/1476997/e-commerce-food-non-food-share-switzerland/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Grampp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D. M. (2017, August 2). Over the last few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years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digitisation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has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had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significant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impact on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customer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behaviour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although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online sales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still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account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for a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relatively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modest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7% of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overall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retail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sales in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Switzerland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the trend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is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on an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upward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trajectory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In 2016, the value of the merchandise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bought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online in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Switzerland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ro. Linkedin.com. 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https://www.linkedin.com/pulse/swiss-consumers-go-digital-retailers-must-follow-want-michael-grampp/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O’Reilly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L. (2025, March 27).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Nvidia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on how brands are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using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AI to boost marketing and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measurement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Business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Insider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https://www.businessinsider.com/nvidia-brands-using-ai-boost-marketing-delta-unilever-mars-2025-3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? 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Online Food Delivery -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Switzerland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|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Market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Forecast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(2025).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Statista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https://www.statista.com/outlook/emo/online-food-delivery/switzerland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Online vs. Offline: So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kauft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die Schweizer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Bevölkerung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ein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-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m&amp;k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(2021, April 28). M&amp;K. 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https://www.markt-kom.com/en/digital/commerce/online-vs-offline-so-kauft-die-schweizer-bvoelkerung-ein/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Popov, E. (2024, August 12). Council Post: How AI Is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Transforming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The Marketing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Industry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Forbes. 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10"/>
              </a:rPr>
              <a:t>https://www.forbes.com/councils/forbestechcouncil/2024/03/21/how-ai-is-transforming-the-marketing-industry/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SA, D. (2025).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Dagorà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-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LifeStyle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Innovation Hub.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Dagorà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-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LifeStyle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Innovation Hub. 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11"/>
              </a:rPr>
              <a:t>https://dagora.ch/insight/the-swiss-conundrum-exploring-the-dichotomy-of-online-and-in-store-food-shopping/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SWI swissinfo.ch. (2025, March 13).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Swiss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e-commerce sales </a:t>
            </a:r>
            <a:r>
              <a:rPr lang="fr-CH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reached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CHF15 billion 2024. SWI Swissinfo.ch. 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12"/>
              </a:rPr>
              <a:t>https://www.swissinfo.ch/eng/banking-fintech/nearly-chf-15-billion-generated-by-e-commerce-in-2024/89004183</a:t>
            </a:r>
            <a:r>
              <a:rPr lang="fr-CH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title" idx="2"/>
          </p:nvPr>
        </p:nvSpPr>
        <p:spPr>
          <a:xfrm>
            <a:off x="2211803" y="1327550"/>
            <a:ext cx="875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title" idx="3"/>
          </p:nvPr>
        </p:nvSpPr>
        <p:spPr>
          <a:xfrm>
            <a:off x="6070149" y="1327550"/>
            <a:ext cx="875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0" name="Google Shape;270;p30"/>
          <p:cNvSpPr txBox="1">
            <a:spLocks noGrp="1"/>
          </p:cNvSpPr>
          <p:nvPr>
            <p:ph type="title" idx="4"/>
          </p:nvPr>
        </p:nvSpPr>
        <p:spPr>
          <a:xfrm>
            <a:off x="2211803" y="2484034"/>
            <a:ext cx="875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title" idx="5"/>
          </p:nvPr>
        </p:nvSpPr>
        <p:spPr>
          <a:xfrm>
            <a:off x="6070149" y="2484011"/>
            <a:ext cx="875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title" idx="6"/>
          </p:nvPr>
        </p:nvSpPr>
        <p:spPr>
          <a:xfrm>
            <a:off x="2211803" y="3640575"/>
            <a:ext cx="875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3" name="Google Shape;273;p30"/>
          <p:cNvSpPr txBox="1">
            <a:spLocks noGrp="1"/>
          </p:cNvSpPr>
          <p:nvPr>
            <p:ph type="title" idx="7"/>
          </p:nvPr>
        </p:nvSpPr>
        <p:spPr>
          <a:xfrm>
            <a:off x="6070149" y="3640874"/>
            <a:ext cx="875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subTitle" idx="1"/>
          </p:nvPr>
        </p:nvSpPr>
        <p:spPr>
          <a:xfrm>
            <a:off x="720059" y="1803433"/>
            <a:ext cx="38322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75" name="Google Shape;275;p30"/>
          <p:cNvSpPr txBox="1">
            <a:spLocks noGrp="1"/>
          </p:cNvSpPr>
          <p:nvPr>
            <p:ph type="subTitle" idx="8"/>
          </p:nvPr>
        </p:nvSpPr>
        <p:spPr>
          <a:xfrm>
            <a:off x="720059" y="2959981"/>
            <a:ext cx="38322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Problem</a:t>
            </a:r>
            <a:endParaRPr dirty="0"/>
          </a:p>
        </p:txBody>
      </p:sp>
      <p:sp>
        <p:nvSpPr>
          <p:cNvPr id="276" name="Google Shape;276;p30"/>
          <p:cNvSpPr txBox="1">
            <a:spLocks noGrp="1"/>
          </p:cNvSpPr>
          <p:nvPr>
            <p:ph type="subTitle" idx="9"/>
          </p:nvPr>
        </p:nvSpPr>
        <p:spPr>
          <a:xfrm>
            <a:off x="720059" y="4116528"/>
            <a:ext cx="38322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AI: A Game Changer for Business</a:t>
            </a:r>
            <a:endParaRPr dirty="0"/>
          </a:p>
        </p:txBody>
      </p:sp>
      <p:sp>
        <p:nvSpPr>
          <p:cNvPr id="277" name="Google Shape;277;p30"/>
          <p:cNvSpPr txBox="1">
            <a:spLocks noGrp="1"/>
          </p:cNvSpPr>
          <p:nvPr>
            <p:ph type="subTitle" idx="13"/>
          </p:nvPr>
        </p:nvSpPr>
        <p:spPr>
          <a:xfrm>
            <a:off x="4591741" y="1803523"/>
            <a:ext cx="38322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Takeaways</a:t>
            </a:r>
            <a:endParaRPr dirty="0"/>
          </a:p>
        </p:txBody>
      </p:sp>
      <p:sp>
        <p:nvSpPr>
          <p:cNvPr id="278" name="Google Shape;278;p30"/>
          <p:cNvSpPr txBox="1">
            <a:spLocks noGrp="1"/>
          </p:cNvSpPr>
          <p:nvPr>
            <p:ph type="subTitle" idx="14"/>
          </p:nvPr>
        </p:nvSpPr>
        <p:spPr>
          <a:xfrm>
            <a:off x="4591741" y="2959996"/>
            <a:ext cx="3832200" cy="4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</a:t>
            </a:r>
            <a:endParaRPr dirty="0"/>
          </a:p>
        </p:txBody>
      </p:sp>
      <p:sp>
        <p:nvSpPr>
          <p:cNvPr id="279" name="Google Shape;279;p30"/>
          <p:cNvSpPr txBox="1">
            <a:spLocks noGrp="1"/>
          </p:cNvSpPr>
          <p:nvPr>
            <p:ph type="subTitle" idx="15"/>
          </p:nvPr>
        </p:nvSpPr>
        <p:spPr>
          <a:xfrm>
            <a:off x="4591741" y="4116800"/>
            <a:ext cx="38322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Activity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0" y="1283049"/>
            <a:ext cx="3364300" cy="13473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 err="1"/>
              <a:t>Switzerland’s</a:t>
            </a:r>
            <a:r>
              <a:rPr lang="fr-CH" dirty="0"/>
              <a:t> Digital Shift</a:t>
            </a:r>
            <a:endParaRPr lang="en" dirty="0"/>
          </a:p>
        </p:txBody>
      </p:sp>
      <p:sp>
        <p:nvSpPr>
          <p:cNvPr id="362" name="Google Shape;362;p38"/>
          <p:cNvSpPr txBox="1">
            <a:spLocks noGrp="1"/>
          </p:cNvSpPr>
          <p:nvPr>
            <p:ph type="subTitle" idx="1"/>
          </p:nvPr>
        </p:nvSpPr>
        <p:spPr>
          <a:xfrm>
            <a:off x="307774" y="2683425"/>
            <a:ext cx="2814567" cy="2120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/>
              <a:t>Online sales reached </a:t>
            </a:r>
            <a:r>
              <a:rPr lang="en-US" sz="1000" b="1" dirty="0"/>
              <a:t>CHF</a:t>
            </a:r>
            <a:r>
              <a:rPr lang="en-US" sz="1000" dirty="0"/>
              <a:t> </a:t>
            </a:r>
            <a:r>
              <a:rPr lang="en-US" sz="1000" b="1" dirty="0"/>
              <a:t>14.9 billion </a:t>
            </a:r>
            <a:r>
              <a:rPr lang="en-US" sz="1000" dirty="0"/>
              <a:t>in 2024, with e-commerce projected to grow to CHF 18.76 billion in 2025.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</a:pPr>
            <a:endParaRPr lang="en-US" sz="1000" dirty="0"/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/>
              <a:t>Food e-commerce:</a:t>
            </a:r>
          </a:p>
          <a:p>
            <a:pPr marL="357188" lvl="0" indent="-171450" algn="just" rtl="0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000" dirty="0"/>
              <a:t>Grocery Delivery: Projected to reach </a:t>
            </a:r>
            <a:r>
              <a:rPr lang="en-US" sz="1000" b="1" dirty="0"/>
              <a:t>CHF 2.35 billion </a:t>
            </a:r>
            <a:r>
              <a:rPr lang="en-US" sz="1000" dirty="0"/>
              <a:t>in 2025.</a:t>
            </a:r>
          </a:p>
          <a:p>
            <a:pPr marL="357188" lvl="0" indent="-1714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000" dirty="0"/>
              <a:t>Food Delivery: Projected to reach </a:t>
            </a:r>
            <a:r>
              <a:rPr lang="en-US" sz="1000" b="1" dirty="0"/>
              <a:t>CHF 2.89 billion</a:t>
            </a:r>
            <a:r>
              <a:rPr lang="en-US" sz="1000" dirty="0"/>
              <a:t> in 2025 </a:t>
            </a:r>
            <a:r>
              <a:rPr lang="en-US" sz="700" i="1" dirty="0"/>
              <a:t>(Statista, LinkedIn, ECDB).</a:t>
            </a:r>
            <a:endParaRPr lang="en-US" sz="1000" i="1" dirty="0"/>
          </a:p>
        </p:txBody>
      </p:sp>
      <p:sp>
        <p:nvSpPr>
          <p:cNvPr id="363" name="Google Shape;363;p38"/>
          <p:cNvSpPr txBox="1">
            <a:spLocks noGrp="1"/>
          </p:cNvSpPr>
          <p:nvPr>
            <p:ph type="title" idx="2"/>
          </p:nvPr>
        </p:nvSpPr>
        <p:spPr>
          <a:xfrm>
            <a:off x="3364311" y="3076100"/>
            <a:ext cx="2415300" cy="9829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Adoption Gap</a:t>
            </a:r>
            <a:endParaRPr lang="en" dirty="0"/>
          </a:p>
        </p:txBody>
      </p:sp>
      <p:sp>
        <p:nvSpPr>
          <p:cNvPr id="364" name="Google Shape;364;p38"/>
          <p:cNvSpPr txBox="1">
            <a:spLocks noGrp="1"/>
          </p:cNvSpPr>
          <p:nvPr>
            <p:ph type="subTitle" idx="3"/>
          </p:nvPr>
        </p:nvSpPr>
        <p:spPr>
          <a:xfrm>
            <a:off x="3364310" y="4059043"/>
            <a:ext cx="2371877" cy="1084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b="1" dirty="0"/>
              <a:t>40% of Swiss consumers </a:t>
            </a:r>
            <a:r>
              <a:rPr lang="en-US" sz="1000" dirty="0"/>
              <a:t>still exclusively shop in physical stores, particularly for fresh food like bakery items </a:t>
            </a:r>
            <a:r>
              <a:rPr lang="en-US" sz="700" i="1" dirty="0"/>
              <a:t>(Statista, Markt-Kom).</a:t>
            </a:r>
            <a:endParaRPr lang="en-US" sz="1000" i="1" dirty="0"/>
          </a:p>
        </p:txBody>
      </p:sp>
      <p:sp>
        <p:nvSpPr>
          <p:cNvPr id="365" name="Google Shape;365;p38"/>
          <p:cNvSpPr txBox="1">
            <a:spLocks noGrp="1"/>
          </p:cNvSpPr>
          <p:nvPr>
            <p:ph type="title" idx="4"/>
          </p:nvPr>
        </p:nvSpPr>
        <p:spPr>
          <a:xfrm>
            <a:off x="5779600" y="1283048"/>
            <a:ext cx="3364400" cy="13473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Need for Adaptation</a:t>
            </a:r>
          </a:p>
        </p:txBody>
      </p:sp>
      <p:sp>
        <p:nvSpPr>
          <p:cNvPr id="366" name="Google Shape;366;p38"/>
          <p:cNvSpPr txBox="1">
            <a:spLocks noGrp="1"/>
          </p:cNvSpPr>
          <p:nvPr>
            <p:ph type="subTitle" idx="5"/>
          </p:nvPr>
        </p:nvSpPr>
        <p:spPr>
          <a:xfrm>
            <a:off x="6196012" y="2683425"/>
            <a:ext cx="2640213" cy="1428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/>
              <a:t>Swiss businesses must modernize marketing.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/>
              <a:t>Firms need stronger online presence.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/>
              <a:t>Key to staying competitive digitally.</a:t>
            </a:r>
          </a:p>
        </p:txBody>
      </p:sp>
      <p:sp>
        <p:nvSpPr>
          <p:cNvPr id="367" name="Google Shape;367;p38"/>
          <p:cNvSpPr txBox="1">
            <a:spLocks noGrp="1"/>
          </p:cNvSpPr>
          <p:nvPr>
            <p:ph type="title" idx="6"/>
          </p:nvPr>
        </p:nvSpPr>
        <p:spPr>
          <a:xfrm>
            <a:off x="624468" y="100176"/>
            <a:ext cx="7917366" cy="946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Introduction: AI Uses in the Swiss Food </a:t>
            </a:r>
            <a:br>
              <a:rPr lang="en-US" sz="2400" dirty="0"/>
            </a:br>
            <a:r>
              <a:rPr lang="en-US" sz="2400" dirty="0"/>
              <a:t>Industry &amp; Marketing</a:t>
            </a:r>
            <a:endParaRPr lang="fr-CH" sz="2400" dirty="0"/>
          </a:p>
        </p:txBody>
      </p:sp>
      <p:pic>
        <p:nvPicPr>
          <p:cNvPr id="368" name="Google Shape;368;p38"/>
          <p:cNvPicPr preferRelativeResize="0">
            <a:picLocks noGrp="1"/>
          </p:cNvPicPr>
          <p:nvPr>
            <p:ph type="pic" idx="7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941" r="6941"/>
          <a:stretch/>
        </p:blipFill>
        <p:spPr>
          <a:xfrm>
            <a:off x="3375501" y="1257383"/>
            <a:ext cx="2415299" cy="15717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 2" descr="Une image contenant symbole, Marron, rouge&#10;&#10;Le contenu généré par l’IA peut être incorrect.">
            <a:extLst>
              <a:ext uri="{FF2B5EF4-FFF2-40B4-BE49-F238E27FC236}">
                <a16:creationId xmlns:a16="http://schemas.microsoft.com/office/drawing/2014/main" id="{10E7AB10-F5AA-3092-0F45-7FF52B249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7670" r="18595"/>
          <a:stretch/>
        </p:blipFill>
        <p:spPr>
          <a:xfrm>
            <a:off x="5055797" y="3601253"/>
            <a:ext cx="290491" cy="284864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2" grpId="0" build="p"/>
      <p:bldP spid="363" grpId="0"/>
      <p:bldP spid="364" grpId="0" build="p"/>
      <p:bldP spid="365" grpId="0"/>
      <p:bldP spid="36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"/>
          <p:cNvSpPr txBox="1">
            <a:spLocks noGrp="1"/>
          </p:cNvSpPr>
          <p:nvPr>
            <p:ph type="subTitle" idx="1"/>
          </p:nvPr>
        </p:nvSpPr>
        <p:spPr>
          <a:xfrm>
            <a:off x="4647036" y="1904628"/>
            <a:ext cx="2209638" cy="5391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400" dirty="0"/>
              <a:t>Slow &amp; </a:t>
            </a:r>
            <a:r>
              <a:rPr lang="fr-CH" sz="1400" dirty="0" err="1"/>
              <a:t>Costly</a:t>
            </a:r>
            <a:r>
              <a:rPr lang="fr-CH" sz="1400" dirty="0"/>
              <a:t> Content </a:t>
            </a:r>
            <a:r>
              <a:rPr lang="fr-CH" sz="1400" dirty="0" err="1"/>
              <a:t>Creation</a:t>
            </a:r>
            <a:endParaRPr lang="fr-CH" sz="1400" dirty="0"/>
          </a:p>
        </p:txBody>
      </p:sp>
      <p:sp>
        <p:nvSpPr>
          <p:cNvPr id="573" name="Google Shape;573;p45"/>
          <p:cNvSpPr txBox="1">
            <a:spLocks noGrp="1"/>
          </p:cNvSpPr>
          <p:nvPr>
            <p:ph type="subTitle" idx="2"/>
          </p:nvPr>
        </p:nvSpPr>
        <p:spPr>
          <a:xfrm>
            <a:off x="2331143" y="1904628"/>
            <a:ext cx="2209638" cy="5391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400" dirty="0"/>
              <a:t>Inefficient Personalization</a:t>
            </a:r>
          </a:p>
        </p:txBody>
      </p:sp>
      <p:sp>
        <p:nvSpPr>
          <p:cNvPr id="574" name="Google Shape;574;p45"/>
          <p:cNvSpPr txBox="1">
            <a:spLocks noGrp="1"/>
          </p:cNvSpPr>
          <p:nvPr>
            <p:ph type="subTitle" idx="3"/>
          </p:nvPr>
        </p:nvSpPr>
        <p:spPr>
          <a:xfrm>
            <a:off x="15250" y="1985123"/>
            <a:ext cx="2209638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400" dirty="0"/>
              <a:t>Limited Data Insights</a:t>
            </a:r>
            <a:endParaRPr sz="1400" dirty="0"/>
          </a:p>
        </p:txBody>
      </p:sp>
      <p:sp>
        <p:nvSpPr>
          <p:cNvPr id="575" name="Google Shape;575;p45"/>
          <p:cNvSpPr txBox="1">
            <a:spLocks noGrp="1"/>
          </p:cNvSpPr>
          <p:nvPr>
            <p:ph type="subTitle" idx="4"/>
          </p:nvPr>
        </p:nvSpPr>
        <p:spPr>
          <a:xfrm>
            <a:off x="7625" y="1242375"/>
            <a:ext cx="912875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Without AI, food businesses struggle to attract customers due to:</a:t>
            </a:r>
          </a:p>
        </p:txBody>
      </p:sp>
      <p:sp>
        <p:nvSpPr>
          <p:cNvPr id="577" name="Google Shape;577;p45"/>
          <p:cNvSpPr txBox="1">
            <a:spLocks noGrp="1"/>
          </p:cNvSpPr>
          <p:nvPr>
            <p:ph type="title"/>
          </p:nvPr>
        </p:nvSpPr>
        <p:spPr>
          <a:xfrm>
            <a:off x="720000" y="306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Problem: Marketing Challenges in the Food Industry</a:t>
            </a:r>
            <a:endParaRPr lang="fr-CH" sz="2400" dirty="0"/>
          </a:p>
        </p:txBody>
      </p:sp>
      <p:pic>
        <p:nvPicPr>
          <p:cNvPr id="579" name="Google Shape;579;p45"/>
          <p:cNvPicPr preferRelativeResize="0">
            <a:picLocks noGrp="1"/>
          </p:cNvPicPr>
          <p:nvPr>
            <p:ph type="pic" idx="7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718" r="25718"/>
          <a:stretch/>
        </p:blipFill>
        <p:spPr>
          <a:xfrm>
            <a:off x="15250" y="2522700"/>
            <a:ext cx="2209638" cy="2620800"/>
          </a:xfrm>
          <a:prstGeom prst="rect">
            <a:avLst/>
          </a:prstGeom>
        </p:spPr>
      </p:pic>
      <p:pic>
        <p:nvPicPr>
          <p:cNvPr id="580" name="Google Shape;580;p45"/>
          <p:cNvPicPr preferRelativeResize="0">
            <a:picLocks noGrp="1"/>
          </p:cNvPicPr>
          <p:nvPr>
            <p:ph type="pic" idx="8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35860" r="7965"/>
          <a:stretch/>
        </p:blipFill>
        <p:spPr>
          <a:xfrm>
            <a:off x="2326682" y="2522700"/>
            <a:ext cx="2209638" cy="2620800"/>
          </a:xfrm>
          <a:prstGeom prst="rect">
            <a:avLst/>
          </a:prstGeom>
        </p:spPr>
      </p:pic>
      <p:pic>
        <p:nvPicPr>
          <p:cNvPr id="4" name="Google Shape;580;p45">
            <a:extLst>
              <a:ext uri="{FF2B5EF4-FFF2-40B4-BE49-F238E27FC236}">
                <a16:creationId xmlns:a16="http://schemas.microsoft.com/office/drawing/2014/main" id="{183E6674-D60B-5E50-AFAB-9D1C326C9E18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9707" r="14057"/>
          <a:stretch/>
        </p:blipFill>
        <p:spPr>
          <a:xfrm>
            <a:off x="6919112" y="2522700"/>
            <a:ext cx="2209638" cy="26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80;p45">
            <a:extLst>
              <a:ext uri="{FF2B5EF4-FFF2-40B4-BE49-F238E27FC236}">
                <a16:creationId xmlns:a16="http://schemas.microsoft.com/office/drawing/2014/main" id="{652CDB72-ACE9-C706-1190-95C4254EAB1E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8280" r="35512"/>
          <a:stretch/>
        </p:blipFill>
        <p:spPr>
          <a:xfrm>
            <a:off x="4622897" y="2522700"/>
            <a:ext cx="2209638" cy="26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72;p45">
            <a:extLst>
              <a:ext uri="{FF2B5EF4-FFF2-40B4-BE49-F238E27FC236}">
                <a16:creationId xmlns:a16="http://schemas.microsoft.com/office/drawing/2014/main" id="{9ADB0284-66B2-741F-D3A5-520542200CBD}"/>
              </a:ext>
            </a:extLst>
          </p:cNvPr>
          <p:cNvSpPr txBox="1">
            <a:spLocks/>
          </p:cNvSpPr>
          <p:nvPr/>
        </p:nvSpPr>
        <p:spPr>
          <a:xfrm>
            <a:off x="6914918" y="1701076"/>
            <a:ext cx="2229082" cy="74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18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pPr marL="0" indent="0" algn="ctr"/>
            <a:r>
              <a:rPr lang="en-US" sz="1400" dirty="0"/>
              <a:t>Weak Online Presence &amp; Low Consumer Reach</a:t>
            </a:r>
            <a:endParaRPr lang="fr-CH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 build="p"/>
      <p:bldP spid="573" grpId="0" build="p"/>
      <p:bldP spid="574" grpId="0" build="p"/>
      <p:bldP spid="575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>
            <a:spLocks noGrp="1"/>
          </p:cNvSpPr>
          <p:nvPr>
            <p:ph type="title"/>
          </p:nvPr>
        </p:nvSpPr>
        <p:spPr>
          <a:xfrm>
            <a:off x="762724" y="704852"/>
            <a:ext cx="4765749" cy="985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/>
              <a:t>AI: A Game Changer for Business</a:t>
            </a:r>
            <a:endParaRPr lang="fr-CH" sz="2900" dirty="0"/>
          </a:p>
        </p:txBody>
      </p:sp>
      <p:pic>
        <p:nvPicPr>
          <p:cNvPr id="294" name="Google Shape;294;p32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14939" r="14939"/>
          <a:stretch/>
        </p:blipFill>
        <p:spPr>
          <a:xfrm>
            <a:off x="5528600" y="0"/>
            <a:ext cx="3615300" cy="5155800"/>
          </a:xfrm>
          <a:prstGeom prst="rect">
            <a:avLst/>
          </a:prstGeom>
        </p:spPr>
      </p:pic>
      <p:cxnSp>
        <p:nvCxnSpPr>
          <p:cNvPr id="295" name="Google Shape;295;p32"/>
          <p:cNvCxnSpPr>
            <a:cxnSpLocks/>
          </p:cNvCxnSpPr>
          <p:nvPr/>
        </p:nvCxnSpPr>
        <p:spPr>
          <a:xfrm>
            <a:off x="762725" y="1766889"/>
            <a:ext cx="47657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85;p31">
            <a:extLst>
              <a:ext uri="{FF2B5EF4-FFF2-40B4-BE49-F238E27FC236}">
                <a16:creationId xmlns:a16="http://schemas.microsoft.com/office/drawing/2014/main" id="{ACFF19DF-3C8B-F3FF-7F71-D0FB7678AA3C}"/>
              </a:ext>
            </a:extLst>
          </p:cNvPr>
          <p:cNvSpPr txBox="1">
            <a:spLocks/>
          </p:cNvSpPr>
          <p:nvPr/>
        </p:nvSpPr>
        <p:spPr>
          <a:xfrm>
            <a:off x="762724" y="2005012"/>
            <a:ext cx="4399976" cy="2519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Affordable Branding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No costly photoshoots, AI creates high-quality images.</a:t>
            </a:r>
          </a:p>
          <a:p>
            <a:pPr marL="171450" indent="-171450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Easy Website &amp; Logo Design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Automated, professional, low-cost.</a:t>
            </a:r>
          </a:p>
          <a:p>
            <a:pPr marL="171450" indent="-171450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Boosts Small Businesses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Strong online presence, minimal budget.</a:t>
            </a:r>
          </a:p>
          <a:p>
            <a:pPr marL="171450" indent="-171450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Competitive Edge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AI keeps businesses ahead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>
            <a:spLocks noGrp="1"/>
          </p:cNvSpPr>
          <p:nvPr>
            <p:ph type="title"/>
          </p:nvPr>
        </p:nvSpPr>
        <p:spPr>
          <a:xfrm>
            <a:off x="3749472" y="1012532"/>
            <a:ext cx="3956400" cy="7448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Takeaways</a:t>
            </a:r>
            <a:endParaRPr dirty="0"/>
          </a:p>
        </p:txBody>
      </p:sp>
      <p:sp>
        <p:nvSpPr>
          <p:cNvPr id="285" name="Google Shape;285;p31"/>
          <p:cNvSpPr txBox="1">
            <a:spLocks noGrp="1"/>
          </p:cNvSpPr>
          <p:nvPr>
            <p:ph type="body" idx="1"/>
          </p:nvPr>
        </p:nvSpPr>
        <p:spPr>
          <a:xfrm>
            <a:off x="3749475" y="2141036"/>
            <a:ext cx="4529190" cy="2346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/>
              <a:t>Marketing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None/>
            </a:pPr>
            <a:endParaRPr lang="en-US" sz="16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fr-CH" sz="1600" dirty="0"/>
              <a:t>Digital Presence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None/>
            </a:pPr>
            <a:endParaRPr lang="fr-CH" sz="16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fr-CH" sz="1600" dirty="0"/>
              <a:t>Customer engagement &amp; Personalization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None/>
            </a:pPr>
            <a:endParaRPr lang="fr-CH" sz="16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/>
              <a:t>Empowering traditional businesses</a:t>
            </a:r>
            <a:endParaRPr sz="1600" dirty="0"/>
          </a:p>
        </p:txBody>
      </p:sp>
      <p:pic>
        <p:nvPicPr>
          <p:cNvPr id="286" name="Google Shape;286;p31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662" b="1662"/>
          <a:stretch/>
        </p:blipFill>
        <p:spPr>
          <a:xfrm>
            <a:off x="0" y="0"/>
            <a:ext cx="3524400" cy="5143500"/>
          </a:xfrm>
          <a:prstGeom prst="rect">
            <a:avLst/>
          </a:prstGeom>
        </p:spPr>
      </p:pic>
      <p:cxnSp>
        <p:nvCxnSpPr>
          <p:cNvPr id="287" name="Google Shape;287;p31"/>
          <p:cNvCxnSpPr/>
          <p:nvPr/>
        </p:nvCxnSpPr>
        <p:spPr>
          <a:xfrm>
            <a:off x="3524400" y="1803275"/>
            <a:ext cx="568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/>
      <p:bldP spid="28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02" t="12527" r="592" b="4236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35" name="Google Shape;535;p43"/>
          <p:cNvSpPr txBox="1">
            <a:spLocks noGrp="1"/>
          </p:cNvSpPr>
          <p:nvPr>
            <p:ph type="title"/>
          </p:nvPr>
        </p:nvSpPr>
        <p:spPr>
          <a:xfrm>
            <a:off x="1805400" y="1797843"/>
            <a:ext cx="5533200" cy="15478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Thanks for the listening!</a:t>
            </a:r>
            <a:br>
              <a:rPr lang="en" sz="3200" dirty="0"/>
            </a:br>
            <a:r>
              <a:rPr lang="en" sz="3200" dirty="0"/>
              <a:t>It’s time to have some fun..</a:t>
            </a:r>
            <a:endParaRPr sz="3200" dirty="0"/>
          </a:p>
        </p:txBody>
      </p:sp>
      <p:grpSp>
        <p:nvGrpSpPr>
          <p:cNvPr id="536" name="Google Shape;536;p43"/>
          <p:cNvGrpSpPr/>
          <p:nvPr/>
        </p:nvGrpSpPr>
        <p:grpSpPr>
          <a:xfrm>
            <a:off x="7494657" y="-573216"/>
            <a:ext cx="1751618" cy="2178292"/>
            <a:chOff x="7494657" y="-573216"/>
            <a:chExt cx="1751618" cy="2178292"/>
          </a:xfrm>
        </p:grpSpPr>
        <p:pic>
          <p:nvPicPr>
            <p:cNvPr id="537" name="Google Shape;537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320648">
              <a:off x="8608303" y="874925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045561">
              <a:off x="7572375" y="-357834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9" name="Google Shape;539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33799">
            <a:off x="-516750" y="3323276"/>
            <a:ext cx="1042350" cy="170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392;p41">
            <a:extLst>
              <a:ext uri="{FF2B5EF4-FFF2-40B4-BE49-F238E27FC236}">
                <a16:creationId xmlns:a16="http://schemas.microsoft.com/office/drawing/2014/main" id="{740B6C03-C1A7-7B45-742C-7C067730066D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1718" r="1718"/>
          <a:stretch/>
        </p:blipFill>
        <p:spPr>
          <a:xfrm>
            <a:off x="260350" y="304799"/>
            <a:ext cx="3968750" cy="2216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Google Shape;392;p41">
            <a:extLst>
              <a:ext uri="{FF2B5EF4-FFF2-40B4-BE49-F238E27FC236}">
                <a16:creationId xmlns:a16="http://schemas.microsoft.com/office/drawing/2014/main" id="{D82F8FE7-833B-432A-75F7-CDCA74EABF9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1684" r="1684"/>
          <a:stretch/>
        </p:blipFill>
        <p:spPr>
          <a:xfrm>
            <a:off x="260350" y="2851151"/>
            <a:ext cx="3968750" cy="2216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Google Shape;392;p41">
            <a:extLst>
              <a:ext uri="{FF2B5EF4-FFF2-40B4-BE49-F238E27FC236}">
                <a16:creationId xmlns:a16="http://schemas.microsoft.com/office/drawing/2014/main" id="{C1982832-9481-5268-4C09-6D656C45605D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l="3710" r="3710"/>
          <a:stretch/>
        </p:blipFill>
        <p:spPr>
          <a:xfrm>
            <a:off x="4914900" y="304799"/>
            <a:ext cx="3968750" cy="2216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Google Shape;392;p41">
            <a:extLst>
              <a:ext uri="{FF2B5EF4-FFF2-40B4-BE49-F238E27FC236}">
                <a16:creationId xmlns:a16="http://schemas.microsoft.com/office/drawing/2014/main" id="{90E73D81-5DE5-76EF-7873-9BEA1F8E392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 l="6690" r="6690"/>
          <a:stretch/>
        </p:blipFill>
        <p:spPr>
          <a:xfrm>
            <a:off x="4914900" y="2854337"/>
            <a:ext cx="3968750" cy="2216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Google Shape;353;p37">
            <a:extLst>
              <a:ext uri="{FF2B5EF4-FFF2-40B4-BE49-F238E27FC236}">
                <a16:creationId xmlns:a16="http://schemas.microsoft.com/office/drawing/2014/main" id="{92D08F71-AB19-25D3-F6E0-5C39433E29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9062" y="-57128"/>
            <a:ext cx="1831325" cy="4470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Looka (logo)</a:t>
            </a:r>
            <a:endParaRPr sz="1600" dirty="0"/>
          </a:p>
        </p:txBody>
      </p:sp>
      <p:sp>
        <p:nvSpPr>
          <p:cNvPr id="20" name="Google Shape;353;p37">
            <a:extLst>
              <a:ext uri="{FF2B5EF4-FFF2-40B4-BE49-F238E27FC236}">
                <a16:creationId xmlns:a16="http://schemas.microsoft.com/office/drawing/2014/main" id="{91CED9EA-E1FE-3791-49A9-F7D751A28577}"/>
              </a:ext>
            </a:extLst>
          </p:cNvPr>
          <p:cNvSpPr txBox="1">
            <a:spLocks/>
          </p:cNvSpPr>
          <p:nvPr/>
        </p:nvSpPr>
        <p:spPr>
          <a:xfrm>
            <a:off x="4914900" y="-57128"/>
            <a:ext cx="3968750" cy="44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pPr algn="ctr"/>
            <a:r>
              <a:rPr lang="fr-CH" sz="1600" dirty="0"/>
              <a:t>Durable (</a:t>
            </a:r>
            <a:r>
              <a:rPr lang="fr-CH" sz="1600" dirty="0" err="1"/>
              <a:t>website</a:t>
            </a:r>
            <a:r>
              <a:rPr lang="fr-CH" sz="1600" dirty="0"/>
              <a:t>)</a:t>
            </a:r>
          </a:p>
        </p:txBody>
      </p:sp>
      <p:sp>
        <p:nvSpPr>
          <p:cNvPr id="21" name="Google Shape;353;p37">
            <a:extLst>
              <a:ext uri="{FF2B5EF4-FFF2-40B4-BE49-F238E27FC236}">
                <a16:creationId xmlns:a16="http://schemas.microsoft.com/office/drawing/2014/main" id="{2961560F-FFC0-6B43-37AE-5F0F86D0781C}"/>
              </a:ext>
            </a:extLst>
          </p:cNvPr>
          <p:cNvSpPr txBox="1">
            <a:spLocks/>
          </p:cNvSpPr>
          <p:nvPr/>
        </p:nvSpPr>
        <p:spPr>
          <a:xfrm>
            <a:off x="260350" y="2475236"/>
            <a:ext cx="3968750" cy="44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pPr algn="ctr"/>
            <a:r>
              <a:rPr lang="fr-CH" sz="1600" dirty="0" err="1"/>
              <a:t>ChatGPT</a:t>
            </a:r>
            <a:r>
              <a:rPr lang="fr-CH" sz="1600" dirty="0"/>
              <a:t> (</a:t>
            </a:r>
            <a:r>
              <a:rPr lang="fr-CH" sz="1600" dirty="0" err="1"/>
              <a:t>pictures</a:t>
            </a:r>
            <a:r>
              <a:rPr lang="fr-CH" sz="1600" dirty="0"/>
              <a:t>)</a:t>
            </a:r>
          </a:p>
        </p:txBody>
      </p:sp>
      <p:sp>
        <p:nvSpPr>
          <p:cNvPr id="22" name="Google Shape;353;p37">
            <a:extLst>
              <a:ext uri="{FF2B5EF4-FFF2-40B4-BE49-F238E27FC236}">
                <a16:creationId xmlns:a16="http://schemas.microsoft.com/office/drawing/2014/main" id="{5EBCDE42-8B50-8277-326B-B5CC66250906}"/>
              </a:ext>
            </a:extLst>
          </p:cNvPr>
          <p:cNvSpPr txBox="1">
            <a:spLocks/>
          </p:cNvSpPr>
          <p:nvPr/>
        </p:nvSpPr>
        <p:spPr>
          <a:xfrm>
            <a:off x="4914900" y="2475237"/>
            <a:ext cx="3968750" cy="44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pPr algn="ctr"/>
            <a:r>
              <a:rPr lang="fr-CH" sz="1600" dirty="0" err="1"/>
              <a:t>Gamma.app</a:t>
            </a:r>
            <a:r>
              <a:rPr lang="fr-CH" sz="1600" dirty="0"/>
              <a:t> (PowerPoint)</a:t>
            </a:r>
          </a:p>
        </p:txBody>
      </p:sp>
      <p:sp>
        <p:nvSpPr>
          <p:cNvPr id="23" name="Google Shape;353;p37">
            <a:extLst>
              <a:ext uri="{FF2B5EF4-FFF2-40B4-BE49-F238E27FC236}">
                <a16:creationId xmlns:a16="http://schemas.microsoft.com/office/drawing/2014/main" id="{4425D661-F989-CC7A-BE7A-3CAC7280F307}"/>
              </a:ext>
            </a:extLst>
          </p:cNvPr>
          <p:cNvSpPr txBox="1">
            <a:spLocks/>
          </p:cNvSpPr>
          <p:nvPr/>
        </p:nvSpPr>
        <p:spPr>
          <a:xfrm>
            <a:off x="4159250" y="304799"/>
            <a:ext cx="755649" cy="4762527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pPr algn="ctr"/>
            <a:r>
              <a:rPr lang="fr-CH" sz="2800" dirty="0"/>
              <a:t>TOOLS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>
            <a:spLocks noGrp="1"/>
          </p:cNvSpPr>
          <p:nvPr>
            <p:ph type="title"/>
          </p:nvPr>
        </p:nvSpPr>
        <p:spPr>
          <a:xfrm>
            <a:off x="1284000" y="156175"/>
            <a:ext cx="6576000" cy="7518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The Activity</a:t>
            </a:r>
            <a:endParaRPr sz="3200" dirty="0"/>
          </a:p>
        </p:txBody>
      </p:sp>
      <p:cxnSp>
        <p:nvCxnSpPr>
          <p:cNvPr id="355" name="Google Shape;355;p37"/>
          <p:cNvCxnSpPr/>
          <p:nvPr/>
        </p:nvCxnSpPr>
        <p:spPr>
          <a:xfrm>
            <a:off x="-371475" y="949300"/>
            <a:ext cx="9896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6" name="Google Shape;356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5941" b="35865"/>
          <a:stretch/>
        </p:blipFill>
        <p:spPr>
          <a:xfrm>
            <a:off x="0" y="4194200"/>
            <a:ext cx="9143997" cy="1111247"/>
          </a:xfrm>
          <a:prstGeom prst="rect">
            <a:avLst/>
          </a:prstGeom>
        </p:spPr>
      </p:pic>
      <p:pic>
        <p:nvPicPr>
          <p:cNvPr id="3" name="Image 2" descr="Une image contenant Rectangle, carré, motif, vert&#10;&#10;Le contenu généré par l’IA peut être incorrect.">
            <a:extLst>
              <a:ext uri="{FF2B5EF4-FFF2-40B4-BE49-F238E27FC236}">
                <a16:creationId xmlns:a16="http://schemas.microsoft.com/office/drawing/2014/main" id="{D5E2CCFD-8394-8B03-39B8-01AE96A55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09" y="1197000"/>
            <a:ext cx="2679682" cy="308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ducing Food Waste Campaign by Slidesgo">
  <a:themeElements>
    <a:clrScheme name="Simple Light">
      <a:dk1>
        <a:srgbClr val="363636"/>
      </a:dk1>
      <a:lt1>
        <a:srgbClr val="FFFFFF"/>
      </a:lt1>
      <a:dk2>
        <a:srgbClr val="5F6F52"/>
      </a:dk2>
      <a:lt2>
        <a:srgbClr val="A9B388"/>
      </a:lt2>
      <a:accent1>
        <a:srgbClr val="B99470"/>
      </a:accent1>
      <a:accent2>
        <a:srgbClr val="783D1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740</Words>
  <Application>Microsoft Office PowerPoint</Application>
  <PresentationFormat>Affichage à l'écran (16:9)</PresentationFormat>
  <Paragraphs>70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Prata</vt:lpstr>
      <vt:lpstr>Nunito Light</vt:lpstr>
      <vt:lpstr>Wingdings</vt:lpstr>
      <vt:lpstr>Lato</vt:lpstr>
      <vt:lpstr>Reducing Food Waste Campaign by Slidesgo</vt:lpstr>
      <vt:lpstr>AI in Food Industry</vt:lpstr>
      <vt:lpstr>TABLE OF CONTENTS</vt:lpstr>
      <vt:lpstr>Switzerland’s Digital Shift</vt:lpstr>
      <vt:lpstr>The Problem: Marketing Challenges in the Food Industry</vt:lpstr>
      <vt:lpstr>AI: A Game Changer for Business</vt:lpstr>
      <vt:lpstr>Key Takeaways</vt:lpstr>
      <vt:lpstr>Thanks for the listening! It’s time to have some fun..</vt:lpstr>
      <vt:lpstr>Looka (logo)</vt:lpstr>
      <vt:lpstr>The Activity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Ilir Selmani</dc:creator>
  <cp:lastModifiedBy>Ilir Selmani</cp:lastModifiedBy>
  <cp:revision>17</cp:revision>
  <dcterms:modified xsi:type="dcterms:W3CDTF">2025-04-01T12:31:06Z</dcterms:modified>
</cp:coreProperties>
</file>